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8" r:id="rId7"/>
    <p:sldId id="282" r:id="rId8"/>
    <p:sldId id="283" r:id="rId9"/>
    <p:sldId id="260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78" r:id="rId18"/>
    <p:sldId id="261" r:id="rId19"/>
    <p:sldId id="26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7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5A1F-0701-4A9F-8496-37A27638C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098ED-9D0A-4E65-A7F8-A0FCAE492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80758-F2E7-4B20-A618-95891053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72C1A-3FB3-4A40-8915-A2766334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8D4B5-48CD-4457-8C83-C04ECFE3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15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2365-E91A-4BD8-BC25-E5F996EA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66EA8-9AFF-4DA7-AC27-FF61B8855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A073D-E24D-4A03-848B-3E7141B9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345E2-ABA3-41A9-B893-0AF417AE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A6C51-EB12-4109-B7A7-9B2E37D4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80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69BCB-3475-46A1-BE2E-0E7449489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E3ACB-F6EE-487D-8E2B-708DE88E9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DFE4F-2CD3-478A-BE39-893CD49E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2A803-ED4D-486D-98DA-EB19F161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D88D-71E7-4864-BDF9-8F664972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25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BC4F-99E9-4445-A76B-493BB5F7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4319-AB60-4043-BAB5-FF17DD252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38ADB-D2E2-43F3-AEDD-6851A706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89DC-F6F3-44D3-BB52-BB3B6BE7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C3CD-4D8A-4F66-9A87-145AFCAE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47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B2AD-A2CA-414D-9EDB-6F8CB8D3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82754-1F3F-4557-AEBA-CA64D098E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2D9E2-1ACB-4A81-A354-FBB11336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B12E-654F-411B-B6C7-B0756AB9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FA8EC-992A-44F1-A92F-8E158204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22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F389-1546-41C1-9474-E8CF2576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4CC0-A571-47B8-9363-CF7BFE653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7AECD-D330-4C00-AB6E-0B81049E3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A08A6-1AE3-46E5-A518-5B74E872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28DC5-0334-42EF-A19F-D7C0058F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933E0-C128-41E3-9E10-8233CAC4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71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EB88-9A59-443C-9A0E-D8E07A68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851AE-FC08-496A-8572-1A6D3DF22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57DD3-6050-42B5-9114-B69B526D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D563B-A505-45A6-913C-02F4A4FFA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71C3B-DD21-4D93-901F-655B459F6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973EC-E4C6-44AA-ACE3-346BD726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C9EDE-2941-4F57-A21C-7CB8EE75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53DA69-C63D-4634-8AB5-DED2A31E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560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5E5E-F5B3-4E5E-A074-DB8551D4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50C04-2114-47B1-A315-2ADADD70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81922-0CA2-4DF2-9658-81D6E09A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CD631-9FAC-46AB-B023-7D53843C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68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CDFC0-035D-4258-BC74-1797DE96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EE853-1C4C-4B43-BC06-D9411F81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0E54-20CD-4F41-AA7F-AA4E181E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95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BA54-FE67-4340-AA8A-53143C2B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11568-5DD7-484C-89DF-53BBFDD8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C14D3-AACF-4304-BF33-D01886882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83340-3A94-41F2-9ADC-0987D056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568CF-E534-4689-9D53-19849295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C17E1-C36B-45E6-9B39-AFC84690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9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49953-5D8E-4C43-AA81-92902095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D24BF-5E35-4E9F-971C-D9FD3790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23ACE-D0C2-493F-BD86-C1DD7D5BD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5686E-0F39-4EEA-99F0-610B6386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ED158-E23B-41A1-801C-4CDEB65D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133EF-415B-41AA-92DC-C44CAE3A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02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D4F8F0"/>
            </a:gs>
            <a:gs pos="4000">
              <a:srgbClr val="D9FAE2"/>
            </a:gs>
            <a:gs pos="40000">
              <a:srgbClr val="D1F6FA"/>
            </a:gs>
            <a:gs pos="50000">
              <a:srgbClr val="D0F5FF"/>
            </a:gs>
            <a:gs pos="61000">
              <a:srgbClr val="CDECFE"/>
            </a:gs>
            <a:gs pos="100000">
              <a:srgbClr val="C1CDFC"/>
            </a:gs>
            <a:gs pos="80000">
              <a:srgbClr val="C8DFFD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EE08F-3D71-4798-AA39-6F7F31B8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7F278-B535-4E69-9E6A-7AEDC95B7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6337B-F49C-4E33-A551-B46B407B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92213-7FEC-48AF-A8C3-12D03E7D2661}" type="datetimeFigureOut">
              <a:rPr lang="en-IE" smtClean="0"/>
              <a:t>18/07/2019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8BB0B-8EE4-4CF2-AE15-EB22F2E73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3D461-8AB3-4F5B-85E9-BC866E3E3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2922-FD0D-44C4-896B-19F237CD60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2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D84E48-A4EF-4836-8B97-BEE2F52AA9E2}"/>
              </a:ext>
            </a:extLst>
          </p:cNvPr>
          <p:cNvSpPr/>
          <p:nvPr/>
        </p:nvSpPr>
        <p:spPr>
          <a:xfrm>
            <a:off x="986598" y="1208515"/>
            <a:ext cx="10218804" cy="44409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F9EEC9-EB3A-410D-82CE-F300D4CB9DA2}"/>
              </a:ext>
            </a:extLst>
          </p:cNvPr>
          <p:cNvSpPr/>
          <p:nvPr/>
        </p:nvSpPr>
        <p:spPr>
          <a:xfrm>
            <a:off x="1565060" y="1413064"/>
            <a:ext cx="9061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ril Fatface"/>
                <a:sym typeface="Abril Fatface"/>
              </a:rPr>
              <a:t>Health </a:t>
            </a:r>
            <a:r>
              <a:rPr lang="en-US" sz="6000" b="1" kern="0" dirty="0">
                <a:solidFill>
                  <a:srgbClr val="000000"/>
                </a:solidFill>
                <a:latin typeface="Abril Fatface"/>
                <a:sym typeface="Abril Fatface"/>
              </a:rPr>
              <a:t>values: </a:t>
            </a:r>
          </a:p>
          <a:p>
            <a:pPr lvl="0"/>
            <a:r>
              <a:rPr lang="en-US" sz="6000" b="1" kern="0" dirty="0">
                <a:solidFill>
                  <a:srgbClr val="000000"/>
                </a:solidFill>
                <a:latin typeface="Abril Fatface"/>
                <a:sym typeface="Abril Fatface"/>
              </a:rPr>
              <a:t>Exactly what they say on the tin</a:t>
            </a:r>
            <a:endParaRPr lang="en-US" sz="40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endParaRPr lang="en-US" sz="40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r>
              <a:rPr lang="en-US" sz="4000" b="1" kern="0" dirty="0">
                <a:solidFill>
                  <a:srgbClr val="000000"/>
                </a:solidFill>
                <a:latin typeface="Abril Fatface"/>
                <a:sym typeface="Abril Fatface"/>
              </a:rPr>
              <a:t>(Except not always and quite rarely)</a:t>
            </a:r>
            <a:endParaRPr kumimoji="0" lang="en-IE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5D54AA-1FAB-4805-ACCE-D8A792655BFB}"/>
              </a:ext>
            </a:extLst>
          </p:cNvPr>
          <p:cNvSpPr/>
          <p:nvPr/>
        </p:nvSpPr>
        <p:spPr>
          <a:xfrm>
            <a:off x="986598" y="1208514"/>
            <a:ext cx="10218804" cy="44409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71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0ADFEF-5D0E-4A1C-AF2E-1D95F62ABA35}"/>
              </a:ext>
            </a:extLst>
          </p:cNvPr>
          <p:cNvSpPr/>
          <p:nvPr/>
        </p:nvSpPr>
        <p:spPr>
          <a:xfrm>
            <a:off x="803302" y="1074510"/>
            <a:ext cx="105853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Participants</a:t>
            </a:r>
          </a:p>
          <a:p>
            <a:pPr lvl="0"/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111 adults aged 18-49 (</a:t>
            </a:r>
            <a:r>
              <a:rPr lang="en-US" sz="4000" b="1" i="1" kern="0" dirty="0">
                <a:solidFill>
                  <a:srgbClr val="000000"/>
                </a:solidFill>
                <a:latin typeface="Abril Fatface"/>
                <a:sym typeface="Abril Fatface"/>
              </a:rPr>
              <a:t>M</a:t>
            </a:r>
            <a:r>
              <a:rPr lang="en-US" sz="4000" b="1" kern="0" dirty="0">
                <a:solidFill>
                  <a:srgbClr val="000000"/>
                </a:solidFill>
                <a:latin typeface="Abril Fatface"/>
                <a:sym typeface="Abril Fatface"/>
              </a:rPr>
              <a:t> = 21.41, </a:t>
            </a:r>
            <a:r>
              <a:rPr lang="en-US" sz="4000" b="1" i="1" kern="0" dirty="0">
                <a:solidFill>
                  <a:srgbClr val="000000"/>
                </a:solidFill>
                <a:latin typeface="Abril Fatface"/>
                <a:sym typeface="Abril Fatface"/>
              </a:rPr>
              <a:t>SD</a:t>
            </a:r>
            <a:r>
              <a:rPr lang="en-US" sz="4000" b="1" kern="0" dirty="0">
                <a:solidFill>
                  <a:srgbClr val="000000"/>
                </a:solidFill>
                <a:latin typeface="Abril Fatface"/>
                <a:sym typeface="Abril Fatface"/>
              </a:rPr>
              <a:t> = 3.721</a:t>
            </a:r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) </a:t>
            </a:r>
            <a:r>
              <a:rPr lang="en-US" sz="3600" b="1" kern="0" dirty="0">
                <a:solidFill>
                  <a:srgbClr val="000000"/>
                </a:solidFill>
                <a:latin typeface="Abril Fatface"/>
                <a:sym typeface="Abril Fatface"/>
              </a:rPr>
              <a:t>(female = 69; male = 40; non-binary = 1; other = 1)</a:t>
            </a:r>
          </a:p>
          <a:p>
            <a:pPr lvl="0"/>
            <a:endParaRPr lang="en-US" sz="44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Self-reported HEALTH VALUES directedness, physical activity, dietary quality, sleep quality, &amp; alcohol consumption.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7B847-952B-4C37-BA40-86E706563103}"/>
              </a:ext>
            </a:extLst>
          </p:cNvPr>
          <p:cNvSpPr/>
          <p:nvPr/>
        </p:nvSpPr>
        <p:spPr>
          <a:xfrm>
            <a:off x="298558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Some empirical basis for this…</a:t>
            </a:r>
          </a:p>
        </p:txBody>
      </p:sp>
    </p:spTree>
    <p:extLst>
      <p:ext uri="{BB962C8B-B14F-4D97-AF65-F5344CB8AC3E}">
        <p14:creationId xmlns:p14="http://schemas.microsoft.com/office/powerpoint/2010/main" val="1323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AEA2A5-555E-49CC-BA6A-D706612B627E}"/>
              </a:ext>
            </a:extLst>
          </p:cNvPr>
          <p:cNvSpPr/>
          <p:nvPr/>
        </p:nvSpPr>
        <p:spPr>
          <a:xfrm>
            <a:off x="298558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Measuring HEALTH VALUES Directedness…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210DE7-C029-4891-A7E2-954F0FDAFDC5}"/>
              </a:ext>
            </a:extLst>
          </p:cNvPr>
          <p:cNvSpPr/>
          <p:nvPr/>
        </p:nvSpPr>
        <p:spPr>
          <a:xfrm>
            <a:off x="803302" y="797511"/>
            <a:ext cx="105853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Using a values card sort task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HEALTH VALUES cards only</a:t>
            </a:r>
          </a:p>
          <a:p>
            <a:pPr lvl="0"/>
            <a:endParaRPr lang="en-US" sz="32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r>
              <a:rPr lang="en-US" sz="3600" b="1" kern="0" dirty="0">
                <a:solidFill>
                  <a:srgbClr val="000000"/>
                </a:solidFill>
                <a:latin typeface="Abril Fatface"/>
                <a:sym typeface="Abril Fatface"/>
              </a:rPr>
              <a:t>Exertion		Resilience	Self-Care		Discipline</a:t>
            </a:r>
          </a:p>
          <a:p>
            <a:pPr lvl="0"/>
            <a:r>
              <a:rPr lang="en-US" sz="3600" b="1" kern="0" dirty="0">
                <a:solidFill>
                  <a:srgbClr val="000000"/>
                </a:solidFill>
                <a:latin typeface="Abril Fatface"/>
                <a:sym typeface="Abril Fatface"/>
              </a:rPr>
              <a:t>Ability		Functioning	Freedom		Fun</a:t>
            </a:r>
          </a:p>
          <a:p>
            <a:pPr lvl="0"/>
            <a:r>
              <a:rPr lang="en-US" sz="3600" b="1" kern="0" dirty="0">
                <a:solidFill>
                  <a:srgbClr val="000000"/>
                </a:solidFill>
                <a:latin typeface="Abril Fatface"/>
                <a:sym typeface="Abril Fatface"/>
              </a:rPr>
              <a:t>Intimacy		Beauty		Immunity	Leisure Longevity	Strength		Energy		Physicality</a:t>
            </a:r>
          </a:p>
          <a:p>
            <a:pPr lvl="0"/>
            <a:r>
              <a:rPr lang="en-US" sz="3600" b="1" kern="0" dirty="0">
                <a:solidFill>
                  <a:srgbClr val="000000"/>
                </a:solidFill>
                <a:latin typeface="Abril Fatface"/>
                <a:sym typeface="Abril Fatface"/>
              </a:rPr>
              <a:t>Stimulation	Fertility		Sporting		Striving</a:t>
            </a:r>
          </a:p>
          <a:p>
            <a:pPr lvl="0"/>
            <a:r>
              <a:rPr lang="en-US" sz="3600" b="1" kern="0" dirty="0">
                <a:solidFill>
                  <a:srgbClr val="000000"/>
                </a:solidFill>
                <a:latin typeface="Abril Fatface"/>
                <a:sym typeface="Abril Fatface"/>
              </a:rPr>
              <a:t>Balance		Nutrition		Fitness		Stamina</a:t>
            </a:r>
          </a:p>
        </p:txBody>
      </p:sp>
    </p:spTree>
    <p:extLst>
      <p:ext uri="{BB962C8B-B14F-4D97-AF65-F5344CB8AC3E}">
        <p14:creationId xmlns:p14="http://schemas.microsoft.com/office/powerpoint/2010/main" val="21536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A34FE-BA99-46AC-A94F-712381876C37}"/>
              </a:ext>
            </a:extLst>
          </p:cNvPr>
          <p:cNvSpPr/>
          <p:nvPr/>
        </p:nvSpPr>
        <p:spPr>
          <a:xfrm>
            <a:off x="298558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Measuring HEALTH VALUES Directedness…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A109D6F-EA75-417B-B97E-1BF6B9111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r="16666"/>
          <a:stretch/>
        </p:blipFill>
        <p:spPr>
          <a:xfrm>
            <a:off x="3413760" y="716623"/>
            <a:ext cx="5364480" cy="5424755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014403-72BA-43EE-A42A-66E9FE8BADC9}"/>
              </a:ext>
            </a:extLst>
          </p:cNvPr>
          <p:cNvSpPr/>
          <p:nvPr/>
        </p:nvSpPr>
        <p:spPr>
          <a:xfrm>
            <a:off x="26539" y="6111129"/>
            <a:ext cx="810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/>
            <a:r>
              <a:rPr lang="en-US" kern="0" dirty="0">
                <a:solidFill>
                  <a:srgbClr val="000000"/>
                </a:solidFill>
                <a:latin typeface="Abril Fatface"/>
                <a:sym typeface="Abril Fatface"/>
              </a:rPr>
              <a:t>O’Connor, M., Tennyson, A., Timmons, M., &amp; McHugh, L. (2019). The development and preliminary psychometric properties of the Values Wheel. </a:t>
            </a:r>
            <a:r>
              <a:rPr lang="en-US" i="1" kern="0" dirty="0">
                <a:solidFill>
                  <a:srgbClr val="000000"/>
                </a:solidFill>
                <a:latin typeface="Abril Fatface"/>
                <a:sym typeface="Abril Fatface"/>
              </a:rPr>
              <a:t>JCBS, 12,</a:t>
            </a:r>
            <a:r>
              <a:rPr lang="en-US" kern="0" dirty="0">
                <a:solidFill>
                  <a:srgbClr val="000000"/>
                </a:solidFill>
                <a:latin typeface="Abril Fatface"/>
                <a:sym typeface="Abril Fatface"/>
              </a:rPr>
              <a:t> 39-46.</a:t>
            </a:r>
            <a:endParaRPr lang="en-US" i="1" kern="0" dirty="0">
              <a:solidFill>
                <a:srgbClr val="000000"/>
              </a:solidFill>
              <a:latin typeface="Abril Fatface"/>
              <a:sym typeface="Abril Fatface"/>
            </a:endParaRPr>
          </a:p>
        </p:txBody>
      </p:sp>
    </p:spTree>
    <p:extLst>
      <p:ext uri="{BB962C8B-B14F-4D97-AF65-F5344CB8AC3E}">
        <p14:creationId xmlns:p14="http://schemas.microsoft.com/office/powerpoint/2010/main" val="14297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FB8957-62AF-421C-9F03-3A7861E6C73F}"/>
              </a:ext>
            </a:extLst>
          </p:cNvPr>
          <p:cNvSpPr/>
          <p:nvPr/>
        </p:nvSpPr>
        <p:spPr>
          <a:xfrm>
            <a:off x="298558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Measuring Health Behaviours…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3F3CD7-F526-4B53-AA23-530196548C8C}"/>
              </a:ext>
            </a:extLst>
          </p:cNvPr>
          <p:cNvSpPr/>
          <p:nvPr/>
        </p:nvSpPr>
        <p:spPr>
          <a:xfrm>
            <a:off x="803302" y="766733"/>
            <a:ext cx="1058539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Physical activity</a:t>
            </a:r>
          </a:p>
          <a:p>
            <a:pPr lvl="0"/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			</a:t>
            </a:r>
            <a:r>
              <a:rPr lang="en-US" sz="3200" b="1" kern="0" dirty="0">
                <a:solidFill>
                  <a:srgbClr val="000000"/>
                </a:solidFill>
                <a:latin typeface="Abril Fatface"/>
                <a:sym typeface="Abril Fatface"/>
              </a:rPr>
              <a:t>International Physical Activity Questionnaire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Dietary quality</a:t>
            </a:r>
          </a:p>
          <a:p>
            <a:pPr lvl="0"/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			</a:t>
            </a:r>
            <a:r>
              <a:rPr lang="en-US" sz="3200" b="1" kern="0" dirty="0">
                <a:solidFill>
                  <a:srgbClr val="000000"/>
                </a:solidFill>
                <a:latin typeface="Abril Fatface"/>
                <a:sym typeface="Abril Fatface"/>
              </a:rPr>
              <a:t>Dietary Quality Tool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Sleep quality</a:t>
            </a:r>
          </a:p>
          <a:p>
            <a:pPr lvl="0"/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			</a:t>
            </a:r>
            <a:r>
              <a:rPr lang="en-US" sz="3200" b="1" kern="0" dirty="0">
                <a:solidFill>
                  <a:srgbClr val="000000"/>
                </a:solidFill>
                <a:latin typeface="Abril Fatface"/>
                <a:sym typeface="Abril Fatface"/>
              </a:rPr>
              <a:t>Pittsburgh Sleep Quality Index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Alcohol consumption</a:t>
            </a:r>
            <a:endParaRPr lang="en-US" sz="32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r>
              <a:rPr lang="en-US" sz="3200" b="1" kern="0" dirty="0">
                <a:solidFill>
                  <a:srgbClr val="000000"/>
                </a:solidFill>
                <a:latin typeface="Abril Fatface"/>
                <a:sym typeface="Abril Fatface"/>
              </a:rPr>
              <a:t>			Quick Drinking Screen</a:t>
            </a:r>
          </a:p>
        </p:txBody>
      </p:sp>
    </p:spTree>
    <p:extLst>
      <p:ext uri="{BB962C8B-B14F-4D97-AF65-F5344CB8AC3E}">
        <p14:creationId xmlns:p14="http://schemas.microsoft.com/office/powerpoint/2010/main" val="11259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0DDC70-8B0E-44C6-8926-4D5874D0948C}"/>
              </a:ext>
            </a:extLst>
          </p:cNvPr>
          <p:cNvSpPr/>
          <p:nvPr/>
        </p:nvSpPr>
        <p:spPr>
          <a:xfrm>
            <a:off x="298558" y="100540"/>
            <a:ext cx="11594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Observed relationships between health values directedness &amp; engagement in health behaviours…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AFDF74-AC30-4B66-807C-56B7F19F66C6}"/>
                  </a:ext>
                </a:extLst>
              </p:cNvPr>
              <p:cNvSpPr/>
              <p:nvPr/>
            </p:nvSpPr>
            <p:spPr>
              <a:xfrm>
                <a:off x="298558" y="1586075"/>
                <a:ext cx="11594884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No relationship between HEALTH VALUES directedness and:</a:t>
                </a:r>
              </a:p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Physical activity,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</m:ctrlPr>
                      </m:sSubPr>
                      <m:e>
                        <m:r>
                          <a:rPr lang="en-IE" sz="36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  <m:t>𝒓</m:t>
                        </m:r>
                      </m:e>
                      <m:sub>
                        <m:r>
                          <a:rPr lang="en-IE" sz="36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 = .166, </a:t>
                </a:r>
                <a:r>
                  <a:rPr lang="en-US" sz="3600" b="1" i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p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 = .061</a:t>
                </a:r>
              </a:p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Dietary quality,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</m:ctrlPr>
                      </m:sSubPr>
                      <m:e>
                        <m:r>
                          <a:rPr lang="en-IE" sz="3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  <m:t>𝒓</m:t>
                        </m:r>
                      </m:e>
                      <m:sub>
                        <m:r>
                          <a:rPr lang="en-IE" sz="3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 = .089, </a:t>
                </a:r>
                <a:r>
                  <a:rPr lang="en-US" sz="3600" b="1" i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p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 = .186</a:t>
                </a:r>
              </a:p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Alcohol consumption,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</m:ctrlPr>
                      </m:sSubPr>
                      <m:e>
                        <m:r>
                          <a:rPr lang="en-IE" sz="3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  <m:t>𝒓</m:t>
                        </m:r>
                      </m:e>
                      <m:sub>
                        <m:r>
                          <a:rPr lang="en-IE" sz="3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 = -.014, </a:t>
                </a:r>
                <a:r>
                  <a:rPr lang="en-US" sz="3600" b="1" i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p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 = .495.</a:t>
                </a:r>
              </a:p>
              <a:p>
                <a:pPr lvl="0" algn="ctr"/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BUT</a:t>
                </a:r>
              </a:p>
              <a:p>
                <a:pPr lvl="0"/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HEALTH VALUES directedness was related to sleep quality</a:t>
                </a:r>
              </a:p>
              <a:p>
                <a:pPr lvl="0"/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			</a:t>
                </a:r>
                <a:r>
                  <a:rPr lang="en-US" sz="3600" b="1" kern="0" dirty="0">
                    <a:solidFill>
                      <a:srgbClr val="000000"/>
                    </a:solidFill>
                    <a:sym typeface="Abril Fatface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</m:ctrlPr>
                      </m:sSubPr>
                      <m:e>
                        <m:r>
                          <a:rPr lang="en-IE" sz="3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  <m:t>𝒓</m:t>
                        </m:r>
                      </m:e>
                      <m:sub>
                        <m:r>
                          <a:rPr lang="en-IE" sz="36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bril Fatface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 = .214, </a:t>
                </a:r>
                <a:r>
                  <a:rPr lang="en-US" sz="3600" b="1" i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p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Abril Fatface"/>
                    <a:sym typeface="Abril Fatface"/>
                  </a:rPr>
                  <a:t> = .016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AFDF74-AC30-4B66-807C-56B7F19F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58" y="1586075"/>
                <a:ext cx="11594884" cy="3970318"/>
              </a:xfrm>
              <a:prstGeom prst="rect">
                <a:avLst/>
              </a:prstGeom>
              <a:blipFill>
                <a:blip r:embed="rId3"/>
                <a:stretch>
                  <a:fillRect l="-1630" t="-2304" r="-1209" b="-491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99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AE221-C325-48AE-9549-21520A20CA13}"/>
              </a:ext>
            </a:extLst>
          </p:cNvPr>
          <p:cNvSpPr/>
          <p:nvPr/>
        </p:nvSpPr>
        <p:spPr>
          <a:xfrm>
            <a:off x="298558" y="100540"/>
            <a:ext cx="11594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Summarizing health values directedness &amp; engagement in health behaviours…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8FA1C-6AA0-474E-B249-EA7B3CD59823}"/>
              </a:ext>
            </a:extLst>
          </p:cNvPr>
          <p:cNvSpPr/>
          <p:nvPr/>
        </p:nvSpPr>
        <p:spPr>
          <a:xfrm>
            <a:off x="298558" y="1586075"/>
            <a:ext cx="115948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So basically HEALTH VALUES directedness wasn’t related to physical activity, dietary quality or alcohol consumption.</a:t>
            </a:r>
          </a:p>
          <a:p>
            <a:pPr lvl="0"/>
            <a:endParaRPr lang="en-US" sz="44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BUT HEALTH VALUES directedness was </a:t>
            </a:r>
            <a:r>
              <a:rPr lang="en-US" sz="4400" b="1" i="1" kern="0" dirty="0">
                <a:solidFill>
                  <a:srgbClr val="000000"/>
                </a:solidFill>
                <a:latin typeface="Abril Fatface"/>
                <a:sym typeface="Abril Fatface"/>
              </a:rPr>
              <a:t>(weakly)</a:t>
            </a:r>
            <a:r>
              <a:rPr lang="en-US" sz="4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 related to sleep quality</a:t>
            </a:r>
          </a:p>
        </p:txBody>
      </p:sp>
    </p:spTree>
    <p:extLst>
      <p:ext uri="{BB962C8B-B14F-4D97-AF65-F5344CB8AC3E}">
        <p14:creationId xmlns:p14="http://schemas.microsoft.com/office/powerpoint/2010/main" val="4683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57A934-8307-4D96-A345-DA89DF946E10}"/>
              </a:ext>
            </a:extLst>
          </p:cNvPr>
          <p:cNvSpPr/>
          <p:nvPr/>
        </p:nvSpPr>
        <p:spPr>
          <a:xfrm>
            <a:off x="1434993" y="2459504"/>
            <a:ext cx="9322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i="1" kern="0" dirty="0">
                <a:solidFill>
                  <a:srgbClr val="000000"/>
                </a:solidFill>
                <a:latin typeface="Abril Fatface"/>
                <a:sym typeface="Abril Fatface"/>
              </a:rPr>
              <a:t>“functional congruence tops topographical congruence”</a:t>
            </a:r>
          </a:p>
        </p:txBody>
      </p:sp>
    </p:spTree>
    <p:extLst>
      <p:ext uri="{BB962C8B-B14F-4D97-AF65-F5344CB8AC3E}">
        <p14:creationId xmlns:p14="http://schemas.microsoft.com/office/powerpoint/2010/main" val="144951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127EC-F550-41CD-9943-3FFBEDA95ACD}"/>
              </a:ext>
            </a:extLst>
          </p:cNvPr>
          <p:cNvSpPr/>
          <p:nvPr/>
        </p:nvSpPr>
        <p:spPr>
          <a:xfrm>
            <a:off x="933820" y="1074510"/>
            <a:ext cx="103243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Bearing all this in mind… </a:t>
            </a:r>
          </a:p>
          <a:p>
            <a:pPr lvl="0"/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let’s try one last time.</a:t>
            </a:r>
          </a:p>
          <a:p>
            <a:pPr lvl="0"/>
            <a:endParaRPr lang="en-US" sz="4800" b="1" i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r>
              <a:rPr lang="en-US" sz="4800" b="1" i="1" kern="0" dirty="0">
                <a:solidFill>
                  <a:srgbClr val="000000"/>
                </a:solidFill>
                <a:latin typeface="Abril Fatface"/>
                <a:sym typeface="Abril Fatface"/>
              </a:rPr>
              <a:t>Instructions</a:t>
            </a:r>
          </a:p>
          <a:p>
            <a:pPr lvl="0"/>
            <a:r>
              <a:rPr lang="en-US" sz="4800" b="1" kern="0" dirty="0">
                <a:solidFill>
                  <a:srgbClr val="000000"/>
                </a:solidFill>
                <a:latin typeface="Abril Fatface"/>
                <a:sym typeface="Abril Fatface"/>
              </a:rPr>
              <a:t>Pair the health value with the congruent behaviour</a:t>
            </a:r>
          </a:p>
        </p:txBody>
      </p:sp>
    </p:spTree>
    <p:extLst>
      <p:ext uri="{BB962C8B-B14F-4D97-AF65-F5344CB8AC3E}">
        <p14:creationId xmlns:p14="http://schemas.microsoft.com/office/powerpoint/2010/main" val="3187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127EC-F550-41CD-9943-3FFBEDA95ACD}"/>
              </a:ext>
            </a:extLst>
          </p:cNvPr>
          <p:cNvSpPr/>
          <p:nvPr/>
        </p:nvSpPr>
        <p:spPr>
          <a:xfrm>
            <a:off x="1565060" y="1720840"/>
            <a:ext cx="9061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5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ril Fatface"/>
                <a:sym typeface="Abril Fatface"/>
              </a:rPr>
              <a:t>Health Value: Peacefulness</a:t>
            </a:r>
            <a:endParaRPr lang="en-US" sz="40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marL="1143000" lvl="0" indent="-1143000">
              <a:buAutoNum type="arabicPeriod"/>
            </a:pP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Sleeping</a:t>
            </a:r>
          </a:p>
          <a:p>
            <a:pPr marL="1143000" lvl="0" indent="-1143000">
              <a:buAutoNum type="arabicPeriod"/>
            </a:pP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Attending a metal concert</a:t>
            </a:r>
          </a:p>
          <a:p>
            <a:pPr marL="1143000" lvl="0" indent="-1143000">
              <a:buAutoNum type="arabicPeriod"/>
            </a:pPr>
            <a:endParaRPr lang="en-US" sz="54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9FA7B2-E543-4792-8C49-BB9D9C345259}"/>
              </a:ext>
            </a:extLst>
          </p:cNvPr>
          <p:cNvSpPr/>
          <p:nvPr/>
        </p:nvSpPr>
        <p:spPr>
          <a:xfrm>
            <a:off x="298558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Pair the health value with the congruent behaviour</a:t>
            </a:r>
          </a:p>
        </p:txBody>
      </p:sp>
    </p:spTree>
    <p:extLst>
      <p:ext uri="{BB962C8B-B14F-4D97-AF65-F5344CB8AC3E}">
        <p14:creationId xmlns:p14="http://schemas.microsoft.com/office/powerpoint/2010/main" val="13653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127EC-F550-41CD-9943-3FFBEDA95ACD}"/>
              </a:ext>
            </a:extLst>
          </p:cNvPr>
          <p:cNvSpPr/>
          <p:nvPr/>
        </p:nvSpPr>
        <p:spPr>
          <a:xfrm>
            <a:off x="1344505" y="1720840"/>
            <a:ext cx="9502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5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ril Fatface"/>
                <a:sym typeface="Abril Fatface"/>
              </a:rPr>
              <a:t>Ding dong you’re wrong.</a:t>
            </a:r>
          </a:p>
          <a:p>
            <a:pPr lvl="0"/>
            <a:endParaRPr lang="en-US" sz="54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Sometimes health values are exactly what they say on the tin.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9FA7B2-E543-4792-8C49-BB9D9C345259}"/>
              </a:ext>
            </a:extLst>
          </p:cNvPr>
          <p:cNvSpPr/>
          <p:nvPr/>
        </p:nvSpPr>
        <p:spPr>
          <a:xfrm>
            <a:off x="298558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If you selected #2 (attending a metal concert)…</a:t>
            </a:r>
          </a:p>
        </p:txBody>
      </p:sp>
    </p:spTree>
    <p:extLst>
      <p:ext uri="{BB962C8B-B14F-4D97-AF65-F5344CB8AC3E}">
        <p14:creationId xmlns:p14="http://schemas.microsoft.com/office/powerpoint/2010/main" val="6381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57A934-8307-4D96-A345-DA89DF946E10}"/>
              </a:ext>
            </a:extLst>
          </p:cNvPr>
          <p:cNvSpPr/>
          <p:nvPr/>
        </p:nvSpPr>
        <p:spPr>
          <a:xfrm>
            <a:off x="1565060" y="1997839"/>
            <a:ext cx="9061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ril Fatface"/>
                <a:sym typeface="Abril Fatface"/>
              </a:rPr>
              <a:t>Instructions</a:t>
            </a:r>
            <a:endParaRPr lang="en-US" sz="6000" b="1" i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r>
              <a:rPr lang="en-US" sz="6000" b="1" kern="0" dirty="0">
                <a:solidFill>
                  <a:srgbClr val="000000"/>
                </a:solidFill>
                <a:latin typeface="Abril Fatface"/>
                <a:sym typeface="Abril Fatface"/>
              </a:rPr>
              <a:t>Pair the health value with the congruent behaviour</a:t>
            </a:r>
            <a:endParaRPr lang="en-US" sz="40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</p:txBody>
      </p:sp>
    </p:spTree>
    <p:extLst>
      <p:ext uri="{BB962C8B-B14F-4D97-AF65-F5344CB8AC3E}">
        <p14:creationId xmlns:p14="http://schemas.microsoft.com/office/powerpoint/2010/main" val="4388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127EC-F550-41CD-9943-3FFBEDA95ACD}"/>
              </a:ext>
            </a:extLst>
          </p:cNvPr>
          <p:cNvSpPr/>
          <p:nvPr/>
        </p:nvSpPr>
        <p:spPr>
          <a:xfrm>
            <a:off x="4468705" y="2967335"/>
            <a:ext cx="3254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5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ril Fatface"/>
                <a:sym typeface="Abril Fatface"/>
              </a:rPr>
              <a:t>Thank you</a:t>
            </a:r>
            <a:endParaRPr lang="en-US" sz="54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</p:txBody>
      </p:sp>
    </p:spTree>
    <p:extLst>
      <p:ext uri="{BB962C8B-B14F-4D97-AF65-F5344CB8AC3E}">
        <p14:creationId xmlns:p14="http://schemas.microsoft.com/office/powerpoint/2010/main" val="14863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127EC-F550-41CD-9943-3FFBEDA95ACD}"/>
              </a:ext>
            </a:extLst>
          </p:cNvPr>
          <p:cNvSpPr/>
          <p:nvPr/>
        </p:nvSpPr>
        <p:spPr>
          <a:xfrm>
            <a:off x="1406418" y="2136339"/>
            <a:ext cx="93791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5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ril Fatface"/>
                <a:sym typeface="Abril Fatface"/>
              </a:rPr>
              <a:t>Health Value: Longevity</a:t>
            </a:r>
            <a:endParaRPr lang="en-US" sz="54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marL="1143000" lvl="0" indent="-1143000">
              <a:buAutoNum type="arabicPeriod"/>
            </a:pP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Eating well &amp; staying active</a:t>
            </a:r>
          </a:p>
          <a:p>
            <a:pPr marL="1143000" lvl="0" indent="-1143000">
              <a:buAutoNum type="arabicPeriod"/>
            </a:pP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Smoking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9FA7B2-E543-4792-8C49-BB9D9C345259}"/>
              </a:ext>
            </a:extLst>
          </p:cNvPr>
          <p:cNvSpPr/>
          <p:nvPr/>
        </p:nvSpPr>
        <p:spPr>
          <a:xfrm>
            <a:off x="298558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Pair the health value with the congruent behaviour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910A0-0E85-45E3-BB9A-82BCC0B8955D}"/>
              </a:ext>
            </a:extLst>
          </p:cNvPr>
          <p:cNvSpPr/>
          <p:nvPr/>
        </p:nvSpPr>
        <p:spPr>
          <a:xfrm>
            <a:off x="0" y="6234240"/>
            <a:ext cx="981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kern="0" dirty="0">
                <a:solidFill>
                  <a:srgbClr val="000000"/>
                </a:solidFill>
                <a:latin typeface="Abril Fatface"/>
                <a:sym typeface="Abril Fatface"/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835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9FA7B2-E543-4792-8C49-BB9D9C345259}"/>
              </a:ext>
            </a:extLst>
          </p:cNvPr>
          <p:cNvSpPr/>
          <p:nvPr/>
        </p:nvSpPr>
        <p:spPr>
          <a:xfrm>
            <a:off x="298558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If you selected #1 (eating well &amp; staying active)…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C104AF-E527-4D49-8023-A94C4AA0C487}"/>
              </a:ext>
            </a:extLst>
          </p:cNvPr>
          <p:cNvSpPr/>
          <p:nvPr/>
        </p:nvSpPr>
        <p:spPr>
          <a:xfrm>
            <a:off x="810365" y="1305342"/>
            <a:ext cx="105712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5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ril Fatface"/>
                <a:sym typeface="Abril Fatface"/>
              </a:rPr>
              <a:t>Ding dong you’re wrong.</a:t>
            </a:r>
          </a:p>
          <a:p>
            <a:pPr lvl="0"/>
            <a:endParaRPr lang="en-US" sz="54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Although topographically congruent </a:t>
            </a:r>
            <a:r>
              <a:rPr lang="en-US" sz="5400" b="1" i="1" kern="0" dirty="0">
                <a:solidFill>
                  <a:srgbClr val="000000"/>
                </a:solidFill>
                <a:latin typeface="Abril Fatface"/>
                <a:sym typeface="Abril Fatface"/>
              </a:rPr>
              <a:t>not</a:t>
            </a: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 functionally congruent for </a:t>
            </a:r>
            <a:r>
              <a:rPr lang="en-US" sz="5400" b="1" i="1" u="sng" kern="0" dirty="0">
                <a:solidFill>
                  <a:srgbClr val="000000"/>
                </a:solidFill>
                <a:latin typeface="Abril Fatface"/>
                <a:sym typeface="Abril Fatface"/>
              </a:rPr>
              <a:t>this person</a:t>
            </a: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… </a:t>
            </a:r>
            <a:endParaRPr lang="en-US" sz="5400" b="1" i="1" kern="0" dirty="0">
              <a:solidFill>
                <a:srgbClr val="000000"/>
              </a:solidFill>
              <a:latin typeface="Abril Fatface"/>
              <a:sym typeface="Abril Fatfac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703F43-4370-4035-AD59-EEB9797E5F6D}"/>
              </a:ext>
            </a:extLst>
          </p:cNvPr>
          <p:cNvSpPr/>
          <p:nvPr/>
        </p:nvSpPr>
        <p:spPr>
          <a:xfrm>
            <a:off x="0" y="6234240"/>
            <a:ext cx="981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kern="0" dirty="0">
                <a:solidFill>
                  <a:srgbClr val="000000"/>
                </a:solidFill>
                <a:latin typeface="Abril Fatface"/>
                <a:sym typeface="Abril Fatface"/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26421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127EC-F550-41CD-9943-3FFBEDA95ACD}"/>
              </a:ext>
            </a:extLst>
          </p:cNvPr>
          <p:cNvSpPr/>
          <p:nvPr/>
        </p:nvSpPr>
        <p:spPr>
          <a:xfrm>
            <a:off x="1406418" y="2136339"/>
            <a:ext cx="93791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5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ril Fatface"/>
                <a:sym typeface="Abril Fatface"/>
              </a:rPr>
              <a:t>Health Value: Fun</a:t>
            </a:r>
            <a:endParaRPr lang="en-US" sz="54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marL="1143000" lvl="0" indent="-1143000">
              <a:buAutoNum type="arabicPeriod"/>
            </a:pP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Participating in The Follies</a:t>
            </a:r>
          </a:p>
          <a:p>
            <a:pPr marL="1143000" lvl="0" indent="-1143000">
              <a:buAutoNum type="arabicPeriod"/>
            </a:pP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Untangling Christmas lights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9FA7B2-E543-4792-8C49-BB9D9C345259}"/>
              </a:ext>
            </a:extLst>
          </p:cNvPr>
          <p:cNvSpPr/>
          <p:nvPr/>
        </p:nvSpPr>
        <p:spPr>
          <a:xfrm>
            <a:off x="298557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Pair the health value with the congruent behaviour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19419A-CEF6-4842-AAB2-5A7D69DF9DB3}"/>
              </a:ext>
            </a:extLst>
          </p:cNvPr>
          <p:cNvSpPr/>
          <p:nvPr/>
        </p:nvSpPr>
        <p:spPr>
          <a:xfrm>
            <a:off x="0" y="6234240"/>
            <a:ext cx="981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kern="0" dirty="0">
                <a:solidFill>
                  <a:srgbClr val="000000"/>
                </a:solidFill>
                <a:latin typeface="Abril Fatface"/>
                <a:sym typeface="Abril Fatface"/>
              </a:rPr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32786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9FA7B2-E543-4792-8C49-BB9D9C345259}"/>
              </a:ext>
            </a:extLst>
          </p:cNvPr>
          <p:cNvSpPr/>
          <p:nvPr/>
        </p:nvSpPr>
        <p:spPr>
          <a:xfrm>
            <a:off x="298558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If you selected #1 (participating in The Follies)…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12BDC-F5C5-4F66-8C07-BF0B1F729C5C}"/>
              </a:ext>
            </a:extLst>
          </p:cNvPr>
          <p:cNvSpPr/>
          <p:nvPr/>
        </p:nvSpPr>
        <p:spPr>
          <a:xfrm>
            <a:off x="810365" y="1305342"/>
            <a:ext cx="105712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5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ril Fatface"/>
                <a:sym typeface="Abril Fatface"/>
              </a:rPr>
              <a:t>Ding dong you’re wrong.</a:t>
            </a:r>
          </a:p>
          <a:p>
            <a:pPr lvl="0"/>
            <a:endParaRPr lang="en-US" sz="54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Although topographically congruent </a:t>
            </a:r>
            <a:r>
              <a:rPr lang="en-US" sz="5400" b="1" i="1" kern="0" dirty="0">
                <a:solidFill>
                  <a:srgbClr val="000000"/>
                </a:solidFill>
                <a:latin typeface="Abril Fatface"/>
                <a:sym typeface="Abril Fatface"/>
              </a:rPr>
              <a:t>not</a:t>
            </a: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 functionally congruent for </a:t>
            </a:r>
            <a:r>
              <a:rPr lang="en-US" sz="5400" b="1" i="1" u="sng" kern="0" dirty="0">
                <a:solidFill>
                  <a:srgbClr val="000000"/>
                </a:solidFill>
                <a:latin typeface="Abril Fatface"/>
                <a:sym typeface="Abril Fatface"/>
              </a:rPr>
              <a:t>this person</a:t>
            </a: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… </a:t>
            </a:r>
            <a:endParaRPr lang="en-US" sz="5400" b="1" i="1" kern="0" dirty="0">
              <a:solidFill>
                <a:srgbClr val="000000"/>
              </a:solidFill>
              <a:latin typeface="Abril Fatface"/>
              <a:sym typeface="Abril Fatfac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4AF4D4-71B9-4110-8442-BF885CA1D262}"/>
              </a:ext>
            </a:extLst>
          </p:cNvPr>
          <p:cNvSpPr/>
          <p:nvPr/>
        </p:nvSpPr>
        <p:spPr>
          <a:xfrm>
            <a:off x="0" y="6234240"/>
            <a:ext cx="981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kern="0" dirty="0">
                <a:solidFill>
                  <a:srgbClr val="000000"/>
                </a:solidFill>
                <a:latin typeface="Abril Fatface"/>
                <a:sym typeface="Abril Fatface"/>
              </a:rPr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18003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127EC-F550-41CD-9943-3FFBEDA95ACD}"/>
              </a:ext>
            </a:extLst>
          </p:cNvPr>
          <p:cNvSpPr/>
          <p:nvPr/>
        </p:nvSpPr>
        <p:spPr>
          <a:xfrm>
            <a:off x="1565060" y="1305342"/>
            <a:ext cx="9061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5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ril Fatface"/>
                <a:sym typeface="Abril Fatface"/>
              </a:rPr>
              <a:t>Health Value: Fitness</a:t>
            </a:r>
            <a:endParaRPr lang="en-US" sz="40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marL="1143000" lvl="0" indent="-1143000">
              <a:buAutoNum type="arabicPeriod"/>
            </a:pP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Working out at the gym</a:t>
            </a:r>
          </a:p>
          <a:p>
            <a:pPr marL="1143000" lvl="0" indent="-1143000">
              <a:buAutoNum type="arabicPeriod"/>
            </a:pP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Participating in a hot dog eating contest</a:t>
            </a:r>
          </a:p>
          <a:p>
            <a:pPr marL="1143000" lvl="0" indent="-1143000">
              <a:buAutoNum type="arabicPeriod"/>
            </a:pPr>
            <a:endParaRPr lang="en-US" sz="54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9FA7B2-E543-4792-8C49-BB9D9C345259}"/>
              </a:ext>
            </a:extLst>
          </p:cNvPr>
          <p:cNvSpPr/>
          <p:nvPr/>
        </p:nvSpPr>
        <p:spPr>
          <a:xfrm>
            <a:off x="298558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Pair the health value with the congruent behaviour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EB584-C676-426B-95C5-D7129E1F5B80}"/>
              </a:ext>
            </a:extLst>
          </p:cNvPr>
          <p:cNvSpPr/>
          <p:nvPr/>
        </p:nvSpPr>
        <p:spPr>
          <a:xfrm>
            <a:off x="0" y="6234240"/>
            <a:ext cx="981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kern="0" dirty="0">
                <a:solidFill>
                  <a:srgbClr val="000000"/>
                </a:solidFill>
                <a:latin typeface="Abril Fatface"/>
                <a:sym typeface="Abril Fatface"/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376747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9FA7B2-E543-4792-8C49-BB9D9C345259}"/>
              </a:ext>
            </a:extLst>
          </p:cNvPr>
          <p:cNvSpPr/>
          <p:nvPr/>
        </p:nvSpPr>
        <p:spPr>
          <a:xfrm>
            <a:off x="298558" y="100540"/>
            <a:ext cx="11594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200" i="1" kern="0" dirty="0">
                <a:solidFill>
                  <a:srgbClr val="000000"/>
                </a:solidFill>
                <a:latin typeface="Abril Fatface"/>
                <a:sym typeface="Abril Fatface"/>
              </a:rPr>
              <a:t>If you selected #1 (working out at the gym)…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E84AEF-1BCB-40CF-801B-0D406E8DEC54}"/>
              </a:ext>
            </a:extLst>
          </p:cNvPr>
          <p:cNvSpPr/>
          <p:nvPr/>
        </p:nvSpPr>
        <p:spPr>
          <a:xfrm>
            <a:off x="810365" y="1305342"/>
            <a:ext cx="105712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5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ril Fatface"/>
                <a:sym typeface="Abril Fatface"/>
              </a:rPr>
              <a:t>Ding dong you’re wrong.</a:t>
            </a:r>
          </a:p>
          <a:p>
            <a:pPr lvl="0"/>
            <a:endParaRPr lang="en-US" sz="5400" b="1" kern="0" dirty="0">
              <a:solidFill>
                <a:srgbClr val="000000"/>
              </a:solidFill>
              <a:latin typeface="Abril Fatface"/>
              <a:sym typeface="Abril Fatface"/>
            </a:endParaRPr>
          </a:p>
          <a:p>
            <a:pPr lvl="0"/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Although topographically congruent </a:t>
            </a:r>
            <a:r>
              <a:rPr lang="en-US" sz="5400" b="1" i="1" kern="0" dirty="0">
                <a:solidFill>
                  <a:srgbClr val="000000"/>
                </a:solidFill>
                <a:latin typeface="Abril Fatface"/>
                <a:sym typeface="Abril Fatface"/>
              </a:rPr>
              <a:t>not</a:t>
            </a: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 functionally congruent for </a:t>
            </a:r>
            <a:r>
              <a:rPr lang="en-US" sz="5400" b="1" i="1" u="sng" kern="0" dirty="0">
                <a:solidFill>
                  <a:srgbClr val="000000"/>
                </a:solidFill>
                <a:latin typeface="Abril Fatface"/>
                <a:sym typeface="Abril Fatface"/>
              </a:rPr>
              <a:t>this person</a:t>
            </a:r>
            <a:r>
              <a:rPr lang="en-US" sz="5400" b="1" kern="0" dirty="0">
                <a:solidFill>
                  <a:srgbClr val="000000"/>
                </a:solidFill>
                <a:latin typeface="Abril Fatface"/>
                <a:sym typeface="Abril Fatface"/>
              </a:rPr>
              <a:t>… </a:t>
            </a:r>
            <a:endParaRPr lang="en-US" sz="5400" b="1" i="1" kern="0" dirty="0">
              <a:solidFill>
                <a:srgbClr val="000000"/>
              </a:solidFill>
              <a:latin typeface="Abril Fatface"/>
              <a:sym typeface="Abril Fatfac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AEDED-AF98-4F2F-A45B-5ACD21B9D30D}"/>
              </a:ext>
            </a:extLst>
          </p:cNvPr>
          <p:cNvSpPr/>
          <p:nvPr/>
        </p:nvSpPr>
        <p:spPr>
          <a:xfrm>
            <a:off x="0" y="6234240"/>
            <a:ext cx="981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kern="0" dirty="0">
                <a:solidFill>
                  <a:srgbClr val="000000"/>
                </a:solidFill>
                <a:latin typeface="Abril Fatface"/>
                <a:sym typeface="Abril Fatface"/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1980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twitter icon">
            <a:extLst>
              <a:ext uri="{FF2B5EF4-FFF2-40B4-BE49-F238E27FC236}">
                <a16:creationId xmlns:a16="http://schemas.microsoft.com/office/drawing/2014/main" id="{32E68078-83B1-4EAE-B0C8-BA649F3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2" y="6350597"/>
            <a:ext cx="462115" cy="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6883F-59FE-47E5-B6F2-864EA3323033}"/>
              </a:ext>
            </a:extLst>
          </p:cNvPr>
          <p:cNvSpPr txBox="1"/>
          <p:nvPr/>
        </p:nvSpPr>
        <p:spPr>
          <a:xfrm>
            <a:off x="9812591" y="6357350"/>
            <a:ext cx="237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@ACTually_Alyson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A02A0-D590-4321-9D16-4433DCE43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57A934-8307-4D96-A345-DA89DF946E10}"/>
              </a:ext>
            </a:extLst>
          </p:cNvPr>
          <p:cNvSpPr/>
          <p:nvPr/>
        </p:nvSpPr>
        <p:spPr>
          <a:xfrm>
            <a:off x="1434993" y="2459504"/>
            <a:ext cx="9322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i="1" kern="0" dirty="0">
                <a:solidFill>
                  <a:srgbClr val="000000"/>
                </a:solidFill>
                <a:latin typeface="Abril Fatface"/>
                <a:sym typeface="Abril Fatface"/>
              </a:rPr>
              <a:t>“functional congruence tops topographical congruence”</a:t>
            </a:r>
          </a:p>
        </p:txBody>
      </p:sp>
    </p:spTree>
    <p:extLst>
      <p:ext uri="{BB962C8B-B14F-4D97-AF65-F5344CB8AC3E}">
        <p14:creationId xmlns:p14="http://schemas.microsoft.com/office/powerpoint/2010/main" val="6940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560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Abril Fatface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Stapleton</dc:creator>
  <cp:lastModifiedBy>R Z</cp:lastModifiedBy>
  <cp:revision>88</cp:revision>
  <dcterms:created xsi:type="dcterms:W3CDTF">2019-06-17T09:18:43Z</dcterms:created>
  <dcterms:modified xsi:type="dcterms:W3CDTF">2019-07-18T19:22:35Z</dcterms:modified>
</cp:coreProperties>
</file>